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257" r:id="rId3"/>
    <p:sldId id="271" r:id="rId4"/>
    <p:sldId id="258" r:id="rId5"/>
    <p:sldId id="259" r:id="rId6"/>
    <p:sldId id="260" r:id="rId7"/>
    <p:sldId id="261" r:id="rId8"/>
    <p:sldId id="264" r:id="rId9"/>
    <p:sldId id="262" r:id="rId10"/>
    <p:sldId id="263" r:id="rId11"/>
    <p:sldId id="265" r:id="rId12"/>
    <p:sldId id="266"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A804EA"/>
    <a:srgbClr val="B4E5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14" autoAdjust="0"/>
    <p:restoredTop sz="94660"/>
  </p:normalViewPr>
  <p:slideViewPr>
    <p:cSldViewPr>
      <p:cViewPr>
        <p:scale>
          <a:sx n="73" d="100"/>
          <a:sy n="73" d="100"/>
        </p:scale>
        <p:origin x="-72" y="-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40A1DE-B7BF-4827-AD21-B1B7B510E85E}" type="datetimeFigureOut">
              <a:rPr lang="en-US" smtClean="0"/>
              <a:pPr/>
              <a:t>10/22/2009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5F4E06-D350-4EA4-8B40-9895362670F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5F4E06-D350-4EA4-8B40-9895362670F4}"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5F4E06-D350-4EA4-8B40-9895362670F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543A41-3EC8-4878-9C1F-A1E9A23E37C5}"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82D88B-A0A7-48D8-A513-415BE0C4B8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43A41-3EC8-4878-9C1F-A1E9A23E37C5}" type="datetimeFigureOut">
              <a:rPr lang="en-US" smtClean="0"/>
              <a:pPr/>
              <a:t>10/22/2009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82D88B-A0A7-48D8-A513-415BE0C4B8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brainyquote.com/quotes/authors/c/carl_rogers.html" TargetMode="Externa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hyperlink" Target="http://es.wikipedia.org/wiki/Carl_Rogers" TargetMode="External"/><Relationship Id="rId5" Type="http://schemas.openxmlformats.org/officeDocument/2006/relationships/hyperlink" Target="http://psychology.about.com/od/profilesofmajorthinkers/p/bio_rogers.htm" TargetMode="External"/><Relationship Id="rId4" Type="http://schemas.openxmlformats.org/officeDocument/2006/relationships/hyperlink" Target="http://webspace.ship.edu/cgboer/roger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b="1" dirty="0" smtClean="0">
                <a:latin typeface="Bradley Hand ITC" pitchFamily="66" charset="0"/>
              </a:rPr>
              <a:t>Carl R</a:t>
            </a:r>
            <a:r>
              <a:rPr lang="en-US" sz="9600" b="1" dirty="0" smtClean="0">
                <a:solidFill>
                  <a:schemeClr val="bg1"/>
                </a:solidFill>
                <a:latin typeface="Bradley Hand ITC" pitchFamily="66" charset="0"/>
              </a:rPr>
              <a:t>ogers</a:t>
            </a:r>
            <a:endParaRPr lang="en-US" sz="9600" b="1" dirty="0">
              <a:solidFill>
                <a:schemeClr val="bg1"/>
              </a:solidFill>
              <a:latin typeface="Bradley Hand ITC" pitchFamily="66" charset="0"/>
            </a:endParaRPr>
          </a:p>
        </p:txBody>
      </p:sp>
      <p:sp>
        <p:nvSpPr>
          <p:cNvPr id="3" name="Content Placeholder 2"/>
          <p:cNvSpPr>
            <a:spLocks noGrp="1"/>
          </p:cNvSpPr>
          <p:nvPr>
            <p:ph idx="1"/>
          </p:nvPr>
        </p:nvSpPr>
        <p:spPr/>
        <p:txBody>
          <a:bodyPr>
            <a:normAutofit/>
          </a:bodyPr>
          <a:lstStyle/>
          <a:p>
            <a:pPr algn="r">
              <a:buNone/>
            </a:pPr>
            <a:endParaRPr lang="en-US" sz="5400" b="1" dirty="0" smtClean="0">
              <a:solidFill>
                <a:schemeClr val="bg1"/>
              </a:solidFill>
              <a:latin typeface="Bradley Hand ITC" pitchFamily="66" charset="0"/>
            </a:endParaRPr>
          </a:p>
          <a:p>
            <a:pPr algn="r">
              <a:buNone/>
            </a:pPr>
            <a:r>
              <a:rPr lang="en-US" sz="5400" b="1" dirty="0" smtClean="0">
                <a:solidFill>
                  <a:schemeClr val="bg1"/>
                </a:solidFill>
                <a:latin typeface="Bradley Hand ITC" pitchFamily="66" charset="0"/>
              </a:rPr>
              <a:t>1902-1987</a:t>
            </a:r>
            <a:endParaRPr lang="en-US" sz="5400" b="1" dirty="0">
              <a:solidFill>
                <a:schemeClr val="bg1"/>
              </a:solidFill>
              <a:latin typeface="Bradley Hand ITC" pitchFamily="66" charset="0"/>
            </a:endParaRPr>
          </a:p>
        </p:txBody>
      </p:sp>
      <p:sp>
        <p:nvSpPr>
          <p:cNvPr id="4" name="TextBox 3"/>
          <p:cNvSpPr txBox="1"/>
          <p:nvPr/>
        </p:nvSpPr>
        <p:spPr>
          <a:xfrm>
            <a:off x="228600" y="5410200"/>
            <a:ext cx="2895600" cy="646331"/>
          </a:xfrm>
          <a:prstGeom prst="rect">
            <a:avLst/>
          </a:prstGeom>
          <a:noFill/>
        </p:spPr>
        <p:txBody>
          <a:bodyPr wrap="square" rtlCol="0">
            <a:spAutoFit/>
          </a:bodyPr>
          <a:lstStyle/>
          <a:p>
            <a:r>
              <a:rPr lang="en-US" sz="3600" b="1" dirty="0" smtClean="0">
                <a:solidFill>
                  <a:schemeClr val="bg1"/>
                </a:solidFill>
                <a:latin typeface="Bradley Hand ITC" pitchFamily="66" charset="0"/>
              </a:rPr>
              <a:t>By: Natii Q.</a:t>
            </a:r>
            <a:endParaRPr lang="en-US" sz="3600" b="1" dirty="0">
              <a:solidFill>
                <a:schemeClr val="bg1"/>
              </a:solidFill>
              <a:latin typeface="Bradley Hand ITC"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447800"/>
            <a:ext cx="8229600" cy="4525963"/>
          </a:xfrm>
        </p:spPr>
        <p:txBody>
          <a:bodyPr>
            <a:normAutofit lnSpcReduction="10000"/>
          </a:bodyPr>
          <a:lstStyle/>
          <a:p>
            <a:r>
              <a:rPr lang="en-US" b="1" dirty="0" smtClean="0">
                <a:solidFill>
                  <a:schemeClr val="bg1"/>
                </a:solidFill>
                <a:latin typeface="Bradley Hand ITC" pitchFamily="66" charset="0"/>
              </a:rPr>
              <a:t>4.</a:t>
            </a:r>
            <a:r>
              <a:rPr lang="en-US" b="1" dirty="0" smtClean="0">
                <a:solidFill>
                  <a:schemeClr val="bg1"/>
                </a:solidFill>
              </a:rPr>
              <a:t> </a:t>
            </a:r>
            <a:r>
              <a:rPr lang="en-US" sz="4400" b="1" u="sng" dirty="0" smtClean="0">
                <a:solidFill>
                  <a:schemeClr val="bg1"/>
                </a:solidFill>
                <a:latin typeface="Bradley Hand ITC" pitchFamily="66" charset="0"/>
              </a:rPr>
              <a:t>Experiential freedom.</a:t>
            </a:r>
            <a:r>
              <a:rPr lang="en-US" b="1" dirty="0" smtClean="0">
                <a:solidFill>
                  <a:schemeClr val="bg1"/>
                </a:solidFill>
                <a:latin typeface="Bradley Hand ITC" pitchFamily="66" charset="0"/>
              </a:rPr>
              <a:t>  Rogers felt that it was irrelevant whether or not people really had free will.  We feel very much as if we do.  This is not to say, of course, that we are free to do anything at all. It means that we feel free when choices are available to us.  Rogers says that the fully-functioning person acknowledges that feeling of freedom, and takes responsibility for his choices. 	</a:t>
            </a:r>
            <a:endParaRPr lang="en-US" b="1" dirty="0">
              <a:solidFill>
                <a:schemeClr val="bg1"/>
              </a:solidFill>
              <a:latin typeface="Bradley Hand ITC"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2000" b="-1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219200"/>
            <a:ext cx="8229600" cy="4525963"/>
          </a:xfrm>
        </p:spPr>
        <p:txBody>
          <a:bodyPr>
            <a:normAutofit/>
          </a:bodyPr>
          <a:lstStyle/>
          <a:p>
            <a:pPr>
              <a:buNone/>
            </a:pPr>
            <a:r>
              <a:rPr lang="en-US" sz="3600" b="1" dirty="0" smtClean="0">
                <a:latin typeface="Bradley Hand ITC" pitchFamily="66" charset="0"/>
              </a:rPr>
              <a:t>  </a:t>
            </a:r>
            <a:r>
              <a:rPr lang="en-US" sz="3600" b="1" dirty="0" smtClean="0">
                <a:solidFill>
                  <a:schemeClr val="bg1"/>
                </a:solidFill>
                <a:latin typeface="Book Antiqua" pitchFamily="18" charset="0"/>
              </a:rPr>
              <a:t>5. </a:t>
            </a:r>
            <a:r>
              <a:rPr lang="en-US" sz="3600" b="1" u="sng" dirty="0" smtClean="0">
                <a:solidFill>
                  <a:schemeClr val="bg1"/>
                </a:solidFill>
                <a:latin typeface="Book Antiqua" pitchFamily="18" charset="0"/>
              </a:rPr>
              <a:t>Creativity. </a:t>
            </a:r>
            <a:r>
              <a:rPr lang="en-US" sz="3600" b="1" dirty="0" smtClean="0">
                <a:solidFill>
                  <a:schemeClr val="bg1"/>
                </a:solidFill>
                <a:latin typeface="Book Antiqua" pitchFamily="18" charset="0"/>
              </a:rPr>
              <a:t> If you feel free and responsible, you will act accordingly, and participate in the world.  This can be through creativity in the arts or sciences, through social concern and parental love, or simply by doing one's best at one's job.  </a:t>
            </a:r>
            <a:endParaRPr lang="en-US" sz="3600" b="1" dirty="0">
              <a:solidFill>
                <a:schemeClr val="bg1"/>
              </a:solidFill>
              <a:latin typeface="Book Antiqua"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solidFill>
                  <a:schemeClr val="bg1">
                    <a:lumMod val="75000"/>
                  </a:schemeClr>
                </a:solidFill>
                <a:latin typeface="Bradley Hand ITC" pitchFamily="66" charset="0"/>
              </a:rPr>
              <a:t>Therapy</a:t>
            </a:r>
            <a:endParaRPr lang="en-US" sz="7200" b="1" dirty="0">
              <a:solidFill>
                <a:schemeClr val="bg1">
                  <a:lumMod val="75000"/>
                </a:schemeClr>
              </a:solidFill>
              <a:latin typeface="Bradley Hand ITC" pitchFamily="66" charset="0"/>
            </a:endParaRPr>
          </a:p>
        </p:txBody>
      </p:sp>
      <p:sp>
        <p:nvSpPr>
          <p:cNvPr id="3" name="Content Placeholder 2"/>
          <p:cNvSpPr>
            <a:spLocks noGrp="1"/>
          </p:cNvSpPr>
          <p:nvPr>
            <p:ph idx="1"/>
          </p:nvPr>
        </p:nvSpPr>
        <p:spPr>
          <a:xfrm>
            <a:off x="457200" y="1600200"/>
            <a:ext cx="8458200" cy="5029200"/>
          </a:xfrm>
        </p:spPr>
        <p:txBody>
          <a:bodyPr>
            <a:normAutofit fontScale="85000" lnSpcReduction="20000"/>
          </a:bodyPr>
          <a:lstStyle/>
          <a:p>
            <a:r>
              <a:rPr lang="en-US" sz="2800" b="1" dirty="0" smtClean="0">
                <a:solidFill>
                  <a:schemeClr val="bg1">
                    <a:lumMod val="75000"/>
                  </a:schemeClr>
                </a:solidFill>
                <a:latin typeface="FrankRuehl" pitchFamily="34" charset="-79"/>
                <a:cs typeface="FrankRuehl" pitchFamily="34" charset="-79"/>
              </a:rPr>
              <a:t>Carl Rogers was best known for his contributions to therapy. He felt that a therapist  in order to be effective, must have 3 very special qualities:</a:t>
            </a:r>
          </a:p>
          <a:p>
            <a:endParaRPr lang="en-US" sz="2800" b="1" dirty="0" smtClean="0">
              <a:solidFill>
                <a:schemeClr val="bg1">
                  <a:lumMod val="75000"/>
                </a:schemeClr>
              </a:solidFill>
              <a:latin typeface="FrankRuehl" pitchFamily="34" charset="-79"/>
              <a:cs typeface="FrankRuehl" pitchFamily="34" charset="-79"/>
            </a:endParaRPr>
          </a:p>
          <a:p>
            <a:r>
              <a:rPr lang="en-US" sz="3600" b="1" u="sng" dirty="0" smtClean="0">
                <a:solidFill>
                  <a:schemeClr val="bg1">
                    <a:lumMod val="75000"/>
                  </a:schemeClr>
                </a:solidFill>
                <a:latin typeface="FrankRuehl" pitchFamily="34" charset="-79"/>
                <a:cs typeface="FrankRuehl" pitchFamily="34" charset="-79"/>
              </a:rPr>
              <a:t>Congruence</a:t>
            </a:r>
            <a:r>
              <a:rPr lang="en-US" sz="2800" b="1" dirty="0" smtClean="0">
                <a:solidFill>
                  <a:schemeClr val="bg1">
                    <a:lumMod val="75000"/>
                  </a:schemeClr>
                </a:solidFill>
                <a:latin typeface="FrankRuehl" pitchFamily="34" charset="-79"/>
                <a:cs typeface="FrankRuehl" pitchFamily="34" charset="-79"/>
              </a:rPr>
              <a:t> : genuineness, honesty with the client. </a:t>
            </a:r>
          </a:p>
          <a:p>
            <a:endParaRPr lang="en-US" sz="3900" b="1" u="sng" dirty="0" smtClean="0">
              <a:solidFill>
                <a:schemeClr val="bg1">
                  <a:lumMod val="75000"/>
                </a:schemeClr>
              </a:solidFill>
              <a:latin typeface="FrankRuehl" pitchFamily="34" charset="-79"/>
              <a:cs typeface="FrankRuehl" pitchFamily="34" charset="-79"/>
            </a:endParaRPr>
          </a:p>
          <a:p>
            <a:r>
              <a:rPr lang="en-US" sz="3900" b="1" u="sng" dirty="0" smtClean="0">
                <a:solidFill>
                  <a:schemeClr val="bg1">
                    <a:lumMod val="75000"/>
                  </a:schemeClr>
                </a:solidFill>
                <a:latin typeface="FrankRuehl" pitchFamily="34" charset="-79"/>
                <a:cs typeface="FrankRuehl" pitchFamily="34" charset="-79"/>
              </a:rPr>
              <a:t>Empathy</a:t>
            </a:r>
            <a:r>
              <a:rPr lang="en-US" sz="2800" b="1" dirty="0" smtClean="0">
                <a:solidFill>
                  <a:schemeClr val="bg1">
                    <a:lumMod val="75000"/>
                  </a:schemeClr>
                </a:solidFill>
                <a:latin typeface="FrankRuehl" pitchFamily="34" charset="-79"/>
                <a:cs typeface="FrankRuehl" pitchFamily="34" charset="-79"/>
              </a:rPr>
              <a:t> : the ability to feel what the client feels. </a:t>
            </a:r>
          </a:p>
          <a:p>
            <a:endParaRPr lang="en-US" sz="3900" b="1" u="sng" dirty="0" smtClean="0">
              <a:solidFill>
                <a:schemeClr val="bg1">
                  <a:lumMod val="75000"/>
                </a:schemeClr>
              </a:solidFill>
              <a:latin typeface="FrankRuehl" pitchFamily="34" charset="-79"/>
              <a:cs typeface="FrankRuehl" pitchFamily="34" charset="-79"/>
            </a:endParaRPr>
          </a:p>
          <a:p>
            <a:r>
              <a:rPr lang="en-US" sz="3900" b="1" u="sng" dirty="0" smtClean="0">
                <a:solidFill>
                  <a:schemeClr val="bg1">
                    <a:lumMod val="75000"/>
                  </a:schemeClr>
                </a:solidFill>
                <a:latin typeface="FrankRuehl" pitchFamily="34" charset="-79"/>
                <a:cs typeface="FrankRuehl" pitchFamily="34" charset="-79"/>
              </a:rPr>
              <a:t>Respect </a:t>
            </a:r>
            <a:r>
              <a:rPr lang="en-US" sz="2800" b="1" u="sng" dirty="0" smtClean="0">
                <a:solidFill>
                  <a:schemeClr val="bg1">
                    <a:lumMod val="75000"/>
                  </a:schemeClr>
                </a:solidFill>
                <a:latin typeface="FrankRuehl" pitchFamily="34" charset="-79"/>
                <a:cs typeface="FrankRuehl" pitchFamily="34" charset="-79"/>
              </a:rPr>
              <a:t>: </a:t>
            </a:r>
            <a:r>
              <a:rPr lang="en-US" sz="2800" b="1" dirty="0" smtClean="0">
                <a:solidFill>
                  <a:schemeClr val="bg1">
                    <a:lumMod val="75000"/>
                  </a:schemeClr>
                </a:solidFill>
                <a:latin typeface="FrankRuehl" pitchFamily="34" charset="-79"/>
                <a:cs typeface="FrankRuehl" pitchFamily="34" charset="-79"/>
              </a:rPr>
              <a:t> acceptance, unconditional positive regard towards the client</a:t>
            </a:r>
            <a:r>
              <a:rPr lang="en-US" sz="2800" dirty="0" smtClean="0">
                <a:solidFill>
                  <a:schemeClr val="bg1">
                    <a:lumMod val="75000"/>
                  </a:schemeClr>
                </a:solidFill>
                <a:latin typeface="FrankRuehl" pitchFamily="34" charset="-79"/>
                <a:cs typeface="FrankRuehl" pitchFamily="34" charset="-79"/>
              </a:rPr>
              <a:t>. </a:t>
            </a:r>
            <a:br>
              <a:rPr lang="en-US" sz="2800" dirty="0" smtClean="0">
                <a:solidFill>
                  <a:schemeClr val="bg1">
                    <a:lumMod val="75000"/>
                  </a:schemeClr>
                </a:solidFill>
                <a:latin typeface="FrankRuehl" pitchFamily="34" charset="-79"/>
                <a:cs typeface="FrankRuehl" pitchFamily="34" charset="-79"/>
              </a:rPr>
            </a:br>
            <a:r>
              <a:rPr lang="en-US" sz="2800" dirty="0" smtClean="0">
                <a:solidFill>
                  <a:srgbClr val="0070C0"/>
                </a:solidFill>
              </a:rPr>
              <a:t/>
            </a:r>
            <a:br>
              <a:rPr lang="en-US" sz="2800" dirty="0" smtClean="0">
                <a:solidFill>
                  <a:srgbClr val="0070C0"/>
                </a:solidFill>
              </a:rPr>
            </a:br>
            <a:endParaRPr lang="en-US" sz="2800" b="1" dirty="0">
              <a:solidFill>
                <a:srgbClr val="0070C0"/>
              </a:solidFill>
              <a:latin typeface="Bradley Hand ITC"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bg1">
                    <a:lumMod val="75000"/>
                  </a:schemeClr>
                </a:solidFill>
                <a:latin typeface="Bradley Hand ITC" pitchFamily="66" charset="0"/>
              </a:rPr>
              <a:t>C</a:t>
            </a:r>
            <a:r>
              <a:rPr lang="en-US" sz="4800" b="1" dirty="0" smtClean="0">
                <a:solidFill>
                  <a:srgbClr val="A804EA"/>
                </a:solidFill>
                <a:latin typeface="Bradley Hand ITC" pitchFamily="66" charset="0"/>
              </a:rPr>
              <a:t>o</a:t>
            </a:r>
            <a:r>
              <a:rPr lang="en-US" sz="4800" b="1" dirty="0" smtClean="0">
                <a:solidFill>
                  <a:schemeClr val="bg1">
                    <a:lumMod val="75000"/>
                  </a:schemeClr>
                </a:solidFill>
                <a:latin typeface="Bradley Hand ITC" pitchFamily="66" charset="0"/>
              </a:rPr>
              <a:t>n</a:t>
            </a:r>
            <a:r>
              <a:rPr lang="en-US" sz="4800" b="1" dirty="0" smtClean="0">
                <a:solidFill>
                  <a:srgbClr val="A804EA"/>
                </a:solidFill>
                <a:latin typeface="Bradley Hand ITC" pitchFamily="66" charset="0"/>
              </a:rPr>
              <a:t>t</a:t>
            </a:r>
            <a:r>
              <a:rPr lang="en-US" sz="4800" b="1" dirty="0" smtClean="0">
                <a:solidFill>
                  <a:schemeClr val="bg1">
                    <a:lumMod val="75000"/>
                  </a:schemeClr>
                </a:solidFill>
                <a:latin typeface="Bradley Hand ITC" pitchFamily="66" charset="0"/>
              </a:rPr>
              <a:t>r</a:t>
            </a:r>
            <a:r>
              <a:rPr lang="en-US" sz="4800" b="1" dirty="0" smtClean="0">
                <a:solidFill>
                  <a:srgbClr val="A804EA"/>
                </a:solidFill>
                <a:latin typeface="Bradley Hand ITC" pitchFamily="66" charset="0"/>
              </a:rPr>
              <a:t>i</a:t>
            </a:r>
            <a:r>
              <a:rPr lang="en-US" sz="4800" b="1" dirty="0" smtClean="0">
                <a:solidFill>
                  <a:schemeClr val="bg1">
                    <a:lumMod val="75000"/>
                  </a:schemeClr>
                </a:solidFill>
                <a:latin typeface="Bradley Hand ITC" pitchFamily="66" charset="0"/>
              </a:rPr>
              <a:t>b</a:t>
            </a:r>
            <a:r>
              <a:rPr lang="en-US" sz="4800" b="1" dirty="0" smtClean="0">
                <a:solidFill>
                  <a:srgbClr val="A804EA"/>
                </a:solidFill>
                <a:latin typeface="Bradley Hand ITC" pitchFamily="66" charset="0"/>
              </a:rPr>
              <a:t>u</a:t>
            </a:r>
            <a:r>
              <a:rPr lang="en-US" sz="4800" b="1" dirty="0" smtClean="0">
                <a:solidFill>
                  <a:schemeClr val="bg1">
                    <a:lumMod val="75000"/>
                  </a:schemeClr>
                </a:solidFill>
                <a:latin typeface="Bradley Hand ITC" pitchFamily="66" charset="0"/>
              </a:rPr>
              <a:t>t</a:t>
            </a:r>
            <a:r>
              <a:rPr lang="en-US" sz="4800" b="1" dirty="0" smtClean="0">
                <a:solidFill>
                  <a:srgbClr val="A804EA"/>
                </a:solidFill>
                <a:latin typeface="Bradley Hand ITC" pitchFamily="66" charset="0"/>
              </a:rPr>
              <a:t>i</a:t>
            </a:r>
            <a:r>
              <a:rPr lang="en-US" sz="4800" b="1" dirty="0" smtClean="0">
                <a:solidFill>
                  <a:schemeClr val="bg1">
                    <a:lumMod val="75000"/>
                  </a:schemeClr>
                </a:solidFill>
                <a:latin typeface="Bradley Hand ITC" pitchFamily="66" charset="0"/>
              </a:rPr>
              <a:t>o</a:t>
            </a:r>
            <a:r>
              <a:rPr lang="en-US" sz="4800" b="1" dirty="0" smtClean="0">
                <a:solidFill>
                  <a:srgbClr val="A804EA"/>
                </a:solidFill>
                <a:latin typeface="Bradley Hand ITC" pitchFamily="66" charset="0"/>
              </a:rPr>
              <a:t>n</a:t>
            </a:r>
            <a:r>
              <a:rPr lang="en-US" sz="4800" b="1" dirty="0" smtClean="0">
                <a:solidFill>
                  <a:schemeClr val="bg1">
                    <a:lumMod val="75000"/>
                  </a:schemeClr>
                </a:solidFill>
                <a:latin typeface="Bradley Hand ITC" pitchFamily="66" charset="0"/>
              </a:rPr>
              <a:t>s to </a:t>
            </a:r>
            <a:r>
              <a:rPr lang="en-US" sz="4800" b="1" dirty="0" smtClean="0">
                <a:solidFill>
                  <a:srgbClr val="A804EA"/>
                </a:solidFill>
                <a:latin typeface="Bradley Hand ITC" pitchFamily="66" charset="0"/>
              </a:rPr>
              <a:t>P</a:t>
            </a:r>
            <a:r>
              <a:rPr lang="en-US" sz="4800" b="1" dirty="0" smtClean="0">
                <a:solidFill>
                  <a:schemeClr val="bg1">
                    <a:lumMod val="75000"/>
                  </a:schemeClr>
                </a:solidFill>
                <a:latin typeface="Bradley Hand ITC" pitchFamily="66" charset="0"/>
              </a:rPr>
              <a:t>s</a:t>
            </a:r>
            <a:r>
              <a:rPr lang="en-US" sz="4800" b="1" dirty="0" smtClean="0">
                <a:solidFill>
                  <a:srgbClr val="A804EA"/>
                </a:solidFill>
                <a:latin typeface="Bradley Hand ITC" pitchFamily="66" charset="0"/>
              </a:rPr>
              <a:t>y</a:t>
            </a:r>
            <a:r>
              <a:rPr lang="en-US" sz="4800" b="1" dirty="0" smtClean="0">
                <a:solidFill>
                  <a:schemeClr val="bg1">
                    <a:lumMod val="75000"/>
                  </a:schemeClr>
                </a:solidFill>
                <a:latin typeface="Bradley Hand ITC" pitchFamily="66" charset="0"/>
              </a:rPr>
              <a:t>c</a:t>
            </a:r>
            <a:r>
              <a:rPr lang="en-US" sz="4800" b="1" dirty="0" smtClean="0">
                <a:solidFill>
                  <a:srgbClr val="A804EA"/>
                </a:solidFill>
                <a:latin typeface="Bradley Hand ITC" pitchFamily="66" charset="0"/>
              </a:rPr>
              <a:t>h</a:t>
            </a:r>
            <a:r>
              <a:rPr lang="en-US" sz="4800" b="1" dirty="0" smtClean="0">
                <a:solidFill>
                  <a:schemeClr val="bg1">
                    <a:lumMod val="75000"/>
                  </a:schemeClr>
                </a:solidFill>
                <a:latin typeface="Bradley Hand ITC" pitchFamily="66" charset="0"/>
              </a:rPr>
              <a:t>o</a:t>
            </a:r>
            <a:r>
              <a:rPr lang="en-US" sz="4800" b="1" dirty="0" smtClean="0">
                <a:solidFill>
                  <a:srgbClr val="A804EA"/>
                </a:solidFill>
                <a:latin typeface="Bradley Hand ITC" pitchFamily="66" charset="0"/>
              </a:rPr>
              <a:t>l</a:t>
            </a:r>
            <a:r>
              <a:rPr lang="en-US" sz="4800" b="1" dirty="0" smtClean="0">
                <a:solidFill>
                  <a:schemeClr val="bg1">
                    <a:lumMod val="75000"/>
                  </a:schemeClr>
                </a:solidFill>
                <a:latin typeface="Bradley Hand ITC" pitchFamily="66" charset="0"/>
              </a:rPr>
              <a:t>o</a:t>
            </a:r>
            <a:r>
              <a:rPr lang="en-US" sz="4800" b="1" dirty="0" smtClean="0">
                <a:solidFill>
                  <a:srgbClr val="A804EA"/>
                </a:solidFill>
                <a:latin typeface="Bradley Hand ITC" pitchFamily="66" charset="0"/>
              </a:rPr>
              <a:t>g</a:t>
            </a:r>
            <a:r>
              <a:rPr lang="en-US" sz="4800" b="1" dirty="0" smtClean="0">
                <a:solidFill>
                  <a:schemeClr val="bg1">
                    <a:lumMod val="75000"/>
                  </a:schemeClr>
                </a:solidFill>
                <a:latin typeface="Bradley Hand ITC" pitchFamily="66" charset="0"/>
              </a:rPr>
              <a:t>y</a:t>
            </a:r>
            <a:endParaRPr lang="en-US" sz="4800" b="1" dirty="0">
              <a:solidFill>
                <a:schemeClr val="bg1">
                  <a:lumMod val="75000"/>
                </a:schemeClr>
              </a:solidFill>
              <a:latin typeface="Bradley Hand ITC" pitchFamily="66" charset="0"/>
            </a:endParaRPr>
          </a:p>
        </p:txBody>
      </p:sp>
      <p:sp>
        <p:nvSpPr>
          <p:cNvPr id="3" name="Content Placeholder 2"/>
          <p:cNvSpPr>
            <a:spLocks noGrp="1"/>
          </p:cNvSpPr>
          <p:nvPr>
            <p:ph idx="1"/>
          </p:nvPr>
        </p:nvSpPr>
        <p:spPr/>
        <p:txBody>
          <a:bodyPr>
            <a:normAutofit fontScale="70000" lnSpcReduction="20000"/>
          </a:bodyPr>
          <a:lstStyle/>
          <a:p>
            <a:pPr>
              <a:lnSpc>
                <a:spcPct val="170000"/>
              </a:lnSpc>
            </a:pPr>
            <a:r>
              <a:rPr lang="en-US" b="1" dirty="0" smtClean="0">
                <a:solidFill>
                  <a:srgbClr val="A804EA"/>
                </a:solidFill>
                <a:latin typeface="Book Antiqua" pitchFamily="18" charset="0"/>
              </a:rPr>
              <a:t>Carl Rogers emphasis on human potential had an enormous influence on both psychology and education. Beyond that, Carl is considered by many to be the most influential psychologist of the 20th century. More therapists cite Rogers as their primary influence than any other psychologist. As described by his daughter Natalie Rogers, he was "a model for compassion and democratic ideals in his own life, and in his work as an educator, writer, and therapist."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2000"/>
            <a:lum/>
          </a:blip>
          <a:srcRect/>
          <a:stretch>
            <a:fillRect t="-47000" b="-47000"/>
          </a:stretch>
        </a:blipFill>
        <a:effectLst/>
      </p:bgPr>
    </p:bg>
    <p:spTree>
      <p:nvGrpSpPr>
        <p:cNvPr id="1" name=""/>
        <p:cNvGrpSpPr/>
        <p:nvPr/>
      </p:nvGrpSpPr>
      <p:grpSpPr>
        <a:xfrm>
          <a:off x="0" y="0"/>
          <a:ext cx="0" cy="0"/>
          <a:chOff x="0" y="0"/>
          <a:chExt cx="0" cy="0"/>
        </a:xfrm>
      </p:grpSpPr>
      <p:sp>
        <p:nvSpPr>
          <p:cNvPr id="4" name="TextBox 3"/>
          <p:cNvSpPr txBox="1"/>
          <p:nvPr/>
        </p:nvSpPr>
        <p:spPr>
          <a:xfrm>
            <a:off x="609600" y="548580"/>
            <a:ext cx="8382000" cy="6309420"/>
          </a:xfrm>
          <a:prstGeom prst="rect">
            <a:avLst/>
          </a:prstGeom>
          <a:noFill/>
        </p:spPr>
        <p:txBody>
          <a:bodyPr wrap="square" rtlCol="0">
            <a:spAutoFit/>
          </a:bodyPr>
          <a:lstStyle/>
          <a:p>
            <a:r>
              <a:rPr lang="en-US" sz="4000" b="1" dirty="0" smtClean="0">
                <a:solidFill>
                  <a:srgbClr val="FF0066"/>
                </a:solidFill>
                <a:latin typeface="FangSong" pitchFamily="49" charset="-122"/>
                <a:ea typeface="FangSong" pitchFamily="49" charset="-122"/>
              </a:rPr>
              <a:t>“In my early professional years I was asking the question: How can I treat, or cure, or change this person? Now I would phrase the question in this way: How can I provide a relationship which this person may use for his own personal growth?”</a:t>
            </a:r>
          </a:p>
          <a:p>
            <a:r>
              <a:rPr lang="en-US" sz="4000" b="1" dirty="0" smtClean="0">
                <a:solidFill>
                  <a:srgbClr val="FF0066"/>
                </a:solidFill>
                <a:latin typeface="FangSong" pitchFamily="49" charset="-122"/>
                <a:ea typeface="FangSong" pitchFamily="49" charset="-122"/>
              </a:rPr>
              <a:t>-</a:t>
            </a:r>
            <a:r>
              <a:rPr lang="en-US" sz="4400" b="1" dirty="0" smtClean="0">
                <a:solidFill>
                  <a:srgbClr val="FF0066"/>
                </a:solidFill>
                <a:latin typeface="FangSong" pitchFamily="49" charset="-122"/>
                <a:ea typeface="FangSong" pitchFamily="49" charset="-122"/>
              </a:rPr>
              <a:t>Carl Rogers</a:t>
            </a:r>
            <a:r>
              <a:rPr lang="en-US" sz="4000" b="1" dirty="0" smtClean="0">
                <a:latin typeface="Bradley Hand ITC" pitchFamily="66" charset="0"/>
              </a:rPr>
              <a:t/>
            </a:r>
            <a:br>
              <a:rPr lang="en-US" sz="4000" b="1" dirty="0" smtClean="0">
                <a:latin typeface="Bradley Hand ITC" pitchFamily="66" charset="0"/>
              </a:rPr>
            </a:br>
            <a:endParaRPr lang="en-US" sz="4000" b="1" dirty="0">
              <a:latin typeface="Bradley Hand ITC"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latin typeface="Book Antiqua" pitchFamily="18" charset="0"/>
              </a:rPr>
              <a:t>B</a:t>
            </a:r>
            <a:r>
              <a:rPr lang="en-US" dirty="0" smtClean="0">
                <a:solidFill>
                  <a:srgbClr val="A804EA"/>
                </a:solidFill>
                <a:latin typeface="Book Antiqua" pitchFamily="18" charset="0"/>
              </a:rPr>
              <a:t>i</a:t>
            </a:r>
            <a:r>
              <a:rPr lang="en-US" dirty="0" smtClean="0">
                <a:solidFill>
                  <a:srgbClr val="00B0F0"/>
                </a:solidFill>
                <a:latin typeface="Book Antiqua" pitchFamily="18" charset="0"/>
              </a:rPr>
              <a:t>b</a:t>
            </a:r>
            <a:r>
              <a:rPr lang="en-US" dirty="0" smtClean="0">
                <a:solidFill>
                  <a:schemeClr val="accent3">
                    <a:lumMod val="75000"/>
                  </a:schemeClr>
                </a:solidFill>
                <a:latin typeface="Book Antiqua" pitchFamily="18" charset="0"/>
              </a:rPr>
              <a:t>l</a:t>
            </a:r>
            <a:r>
              <a:rPr lang="en-US" dirty="0" smtClean="0">
                <a:solidFill>
                  <a:srgbClr val="FF0066"/>
                </a:solidFill>
                <a:latin typeface="Book Antiqua" pitchFamily="18" charset="0"/>
              </a:rPr>
              <a:t>i</a:t>
            </a:r>
            <a:r>
              <a:rPr lang="en-US" dirty="0" smtClean="0">
                <a:solidFill>
                  <a:schemeClr val="accent3">
                    <a:lumMod val="75000"/>
                  </a:schemeClr>
                </a:solidFill>
                <a:latin typeface="Book Antiqua" pitchFamily="18" charset="0"/>
              </a:rPr>
              <a:t>o</a:t>
            </a:r>
            <a:r>
              <a:rPr lang="en-US" dirty="0" smtClean="0">
                <a:solidFill>
                  <a:schemeClr val="accent6">
                    <a:lumMod val="50000"/>
                  </a:schemeClr>
                </a:solidFill>
                <a:latin typeface="Book Antiqua" pitchFamily="18" charset="0"/>
              </a:rPr>
              <a:t>g</a:t>
            </a:r>
            <a:r>
              <a:rPr lang="en-US" dirty="0" smtClean="0">
                <a:solidFill>
                  <a:schemeClr val="accent3">
                    <a:lumMod val="75000"/>
                  </a:schemeClr>
                </a:solidFill>
                <a:latin typeface="Book Antiqua" pitchFamily="18" charset="0"/>
              </a:rPr>
              <a:t>r</a:t>
            </a:r>
            <a:r>
              <a:rPr lang="en-US" dirty="0" smtClean="0">
                <a:solidFill>
                  <a:srgbClr val="FFC000"/>
                </a:solidFill>
                <a:latin typeface="Book Antiqua" pitchFamily="18" charset="0"/>
              </a:rPr>
              <a:t>a</a:t>
            </a:r>
            <a:r>
              <a:rPr lang="en-US" dirty="0" smtClean="0">
                <a:solidFill>
                  <a:schemeClr val="accent3">
                    <a:lumMod val="75000"/>
                  </a:schemeClr>
                </a:solidFill>
                <a:latin typeface="Book Antiqua" pitchFamily="18" charset="0"/>
              </a:rPr>
              <a:t>p</a:t>
            </a:r>
            <a:r>
              <a:rPr lang="en-US" dirty="0" smtClean="0">
                <a:solidFill>
                  <a:schemeClr val="accent5"/>
                </a:solidFill>
                <a:latin typeface="Book Antiqua" pitchFamily="18" charset="0"/>
              </a:rPr>
              <a:t>h</a:t>
            </a:r>
            <a:r>
              <a:rPr lang="en-US" dirty="0" smtClean="0">
                <a:solidFill>
                  <a:schemeClr val="accent3">
                    <a:lumMod val="75000"/>
                  </a:schemeClr>
                </a:solidFill>
                <a:latin typeface="Book Antiqua" pitchFamily="18" charset="0"/>
              </a:rPr>
              <a:t>y</a:t>
            </a:r>
            <a:endParaRPr lang="en-US" dirty="0">
              <a:solidFill>
                <a:schemeClr val="accent3">
                  <a:lumMod val="75000"/>
                </a:schemeClr>
              </a:solidFill>
              <a:latin typeface="Book Antiqua" pitchFamily="18" charset="0"/>
            </a:endParaRPr>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latin typeface="David" pitchFamily="34" charset="-79"/>
                <a:cs typeface="David" pitchFamily="34" charset="-79"/>
                <a:hlinkClick r:id="rId3"/>
              </a:rPr>
              <a:t>http://www.brainyquote.com/quotes/authors/c/carl_rogers.html</a:t>
            </a:r>
            <a:endParaRPr lang="en-US" dirty="0" smtClean="0">
              <a:latin typeface="David" pitchFamily="34" charset="-79"/>
              <a:cs typeface="David" pitchFamily="34" charset="-79"/>
            </a:endParaRPr>
          </a:p>
          <a:p>
            <a:pPr>
              <a:lnSpc>
                <a:spcPct val="150000"/>
              </a:lnSpc>
            </a:pPr>
            <a:r>
              <a:rPr lang="en-US" dirty="0" smtClean="0">
                <a:latin typeface="David" pitchFamily="34" charset="-79"/>
                <a:cs typeface="David" pitchFamily="34" charset="-79"/>
                <a:hlinkClick r:id="rId4"/>
              </a:rPr>
              <a:t>http://webspace.ship.edu/cgboer/rogers.html</a:t>
            </a:r>
            <a:endParaRPr lang="en-US" dirty="0" smtClean="0">
              <a:latin typeface="David" pitchFamily="34" charset="-79"/>
              <a:cs typeface="David" pitchFamily="34" charset="-79"/>
            </a:endParaRPr>
          </a:p>
          <a:p>
            <a:pPr>
              <a:lnSpc>
                <a:spcPct val="150000"/>
              </a:lnSpc>
            </a:pPr>
            <a:r>
              <a:rPr lang="en-US" dirty="0" smtClean="0">
                <a:latin typeface="David" pitchFamily="34" charset="-79"/>
                <a:cs typeface="David" pitchFamily="34" charset="-79"/>
                <a:hlinkClick r:id="rId5"/>
              </a:rPr>
              <a:t>http://psychology.about.com/od/profilesofmajorthinkers/p/bio_rogers.htm</a:t>
            </a:r>
            <a:endParaRPr lang="en-US" dirty="0" smtClean="0">
              <a:latin typeface="David" pitchFamily="34" charset="-79"/>
              <a:cs typeface="David" pitchFamily="34" charset="-79"/>
            </a:endParaRPr>
          </a:p>
          <a:p>
            <a:pPr>
              <a:lnSpc>
                <a:spcPct val="150000"/>
              </a:lnSpc>
            </a:pPr>
            <a:r>
              <a:rPr lang="en-US" dirty="0" smtClean="0">
                <a:latin typeface="David" pitchFamily="34" charset="-79"/>
                <a:cs typeface="David" pitchFamily="34" charset="-79"/>
                <a:hlinkClick r:id="rId6"/>
              </a:rPr>
              <a:t>http://es.wikipedia.org/wiki/Carl_Rogers</a:t>
            </a:r>
            <a:endParaRPr lang="en-US" dirty="0" smtClean="0">
              <a:latin typeface="David" pitchFamily="34" charset="-79"/>
              <a:cs typeface="David" pitchFamily="34" charset="-79"/>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9000" r="-1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800" b="1" dirty="0" smtClean="0">
                <a:latin typeface="Bradley Hand ITC" pitchFamily="66" charset="0"/>
              </a:rPr>
              <a:t>Biography</a:t>
            </a:r>
            <a:endParaRPr lang="en-US" sz="8800" b="1" dirty="0">
              <a:latin typeface="Bradley Hand ITC" pitchFamily="66" charset="0"/>
            </a:endParaRPr>
          </a:p>
        </p:txBody>
      </p:sp>
      <p:sp>
        <p:nvSpPr>
          <p:cNvPr id="3" name="Content Placeholder 2"/>
          <p:cNvSpPr>
            <a:spLocks noGrp="1"/>
          </p:cNvSpPr>
          <p:nvPr>
            <p:ph idx="1"/>
          </p:nvPr>
        </p:nvSpPr>
        <p:spPr/>
        <p:txBody>
          <a:bodyPr>
            <a:noAutofit/>
          </a:bodyPr>
          <a:lstStyle/>
          <a:p>
            <a:r>
              <a:rPr lang="en-US" sz="2200" b="1" dirty="0" smtClean="0">
                <a:latin typeface="Bradley Hand ITC" pitchFamily="66" charset="0"/>
              </a:rPr>
              <a:t>Carl Rogers was born on January 8, 1902 in Oak Park, Illinois and was the fourth of six children. His father was a civil engineer and his mother a housewife. He started his education in second grade because he could already read before kinder. Carl was  isolated, independent, and self-discipline. He went on to the University of Wisconsin as an agriculture major. Later, he switched to religion to study for the ministry. After his graduation he married Helen Elliot, moved to New York, and began attending the Union Technological Seminary. He later switched to the clinical psychology program of Columbia University. At this clinic he learned about Otto Rank’s theory and therapy techniques, which started him on the road to developing his own approach.</a:t>
            </a:r>
          </a:p>
          <a:p>
            <a:r>
              <a:rPr lang="en-US" sz="2200" b="1" dirty="0" smtClean="0">
                <a:latin typeface="Bradley Hand ITC" pitchFamily="66" charset="0"/>
              </a:rPr>
              <a:t>Rogers provided therapy, gave speeches, and wrote until his death.</a:t>
            </a:r>
            <a:endParaRPr lang="en-US" sz="2200" b="1" dirty="0">
              <a:latin typeface="Bradley Hand ITC"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b="1" dirty="0" smtClean="0">
                <a:latin typeface="Bradley Hand ITC" pitchFamily="66" charset="0"/>
              </a:rPr>
              <a:t>Continuation…</a:t>
            </a:r>
            <a:endParaRPr lang="en-US" sz="7200" b="1" dirty="0">
              <a:latin typeface="Bradley Hand ITC" pitchFamily="66" charset="0"/>
            </a:endParaRPr>
          </a:p>
        </p:txBody>
      </p:sp>
      <p:sp>
        <p:nvSpPr>
          <p:cNvPr id="4" name="Content Placeholder 3"/>
          <p:cNvSpPr>
            <a:spLocks noGrp="1"/>
          </p:cNvSpPr>
          <p:nvPr>
            <p:ph idx="1"/>
          </p:nvPr>
        </p:nvSpPr>
        <p:spPr/>
        <p:txBody>
          <a:bodyPr/>
          <a:lstStyle/>
          <a:p>
            <a:r>
              <a:rPr lang="en-US" b="1" dirty="0" smtClean="0">
                <a:latin typeface="Bradley Hand ITC" pitchFamily="66" charset="0"/>
              </a:rPr>
              <a:t>His contributions are outstanding in the fields of education, counseling, psychotherapy, peace, and conflict resolution. A founder of humanistic psychology, he has profoundly influenced the world through his empathic presence, his research, his authorship of sixteen books and more than 200 professional articles.</a:t>
            </a:r>
            <a:endParaRPr lang="en-US" b="1" dirty="0">
              <a:latin typeface="Bradley Hand ITC"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2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b="1" dirty="0" smtClean="0">
                <a:solidFill>
                  <a:srgbClr val="00B0F0"/>
                </a:solidFill>
                <a:latin typeface="Bradley Hand ITC" pitchFamily="66" charset="0"/>
              </a:rPr>
              <a:t>T</a:t>
            </a:r>
            <a:r>
              <a:rPr lang="en-US" sz="8000" b="1" dirty="0" smtClean="0">
                <a:solidFill>
                  <a:schemeClr val="bg1"/>
                </a:solidFill>
                <a:latin typeface="Bradley Hand ITC" pitchFamily="66" charset="0"/>
              </a:rPr>
              <a:t>h</a:t>
            </a:r>
            <a:r>
              <a:rPr lang="en-US" sz="8000" b="1" dirty="0" smtClean="0">
                <a:solidFill>
                  <a:srgbClr val="00B0F0"/>
                </a:solidFill>
                <a:latin typeface="Bradley Hand ITC" pitchFamily="66" charset="0"/>
              </a:rPr>
              <a:t>e</a:t>
            </a:r>
            <a:r>
              <a:rPr lang="en-US" sz="8000" b="1" dirty="0" smtClean="0">
                <a:solidFill>
                  <a:schemeClr val="bg1"/>
                </a:solidFill>
                <a:latin typeface="Bradley Hand ITC" pitchFamily="66" charset="0"/>
              </a:rPr>
              <a:t>o</a:t>
            </a:r>
            <a:r>
              <a:rPr lang="en-US" sz="8000" b="1" dirty="0" smtClean="0">
                <a:solidFill>
                  <a:srgbClr val="00B0F0"/>
                </a:solidFill>
                <a:latin typeface="Bradley Hand ITC" pitchFamily="66" charset="0"/>
              </a:rPr>
              <a:t>r</a:t>
            </a:r>
            <a:r>
              <a:rPr lang="en-US" sz="8000" b="1" dirty="0" smtClean="0">
                <a:solidFill>
                  <a:schemeClr val="bg1"/>
                </a:solidFill>
                <a:latin typeface="Bradley Hand ITC" pitchFamily="66" charset="0"/>
              </a:rPr>
              <a:t>y</a:t>
            </a:r>
            <a:endParaRPr lang="en-US" sz="8000" b="1" dirty="0">
              <a:solidFill>
                <a:schemeClr val="bg1"/>
              </a:solidFill>
              <a:latin typeface="Bradley Hand ITC" pitchFamily="66" charset="0"/>
            </a:endParaRPr>
          </a:p>
        </p:txBody>
      </p:sp>
      <p:sp>
        <p:nvSpPr>
          <p:cNvPr id="3" name="Content Placeholder 2"/>
          <p:cNvSpPr>
            <a:spLocks noGrp="1"/>
          </p:cNvSpPr>
          <p:nvPr>
            <p:ph idx="1"/>
          </p:nvPr>
        </p:nvSpPr>
        <p:spPr/>
        <p:txBody>
          <a:bodyPr>
            <a:normAutofit fontScale="92500" lnSpcReduction="20000"/>
          </a:bodyPr>
          <a:lstStyle/>
          <a:p>
            <a:r>
              <a:rPr lang="en-US" sz="1800" b="1" dirty="0" smtClean="0">
                <a:solidFill>
                  <a:schemeClr val="bg1"/>
                </a:solidFill>
                <a:latin typeface="Arial Unicode MS" pitchFamily="34" charset="-128"/>
                <a:ea typeface="Arial Unicode MS" pitchFamily="34" charset="-128"/>
                <a:cs typeface="Arial Unicode MS" pitchFamily="34" charset="-128"/>
              </a:rPr>
              <a:t>The theory of Carl Rogers is considered to be humanistic and phenomenological. His theory is based on the “phenomenal field” personality </a:t>
            </a:r>
            <a:r>
              <a:rPr lang="en-US" sz="1800" b="1" dirty="0" smtClean="0">
                <a:solidFill>
                  <a:srgbClr val="00B0F0"/>
                </a:solidFill>
                <a:latin typeface="Arial Unicode MS" pitchFamily="34" charset="-128"/>
                <a:ea typeface="Arial Unicode MS" pitchFamily="34" charset="-128"/>
                <a:cs typeface="Arial Unicode MS" pitchFamily="34" charset="-128"/>
              </a:rPr>
              <a:t>theory of Combs and Snygg. Carl wrote 16 books and many  journal articles </a:t>
            </a:r>
            <a:r>
              <a:rPr lang="en-US" sz="1800" b="1" dirty="0" smtClean="0">
                <a:solidFill>
                  <a:schemeClr val="bg1"/>
                </a:solidFill>
                <a:latin typeface="Arial Unicode MS" pitchFamily="34" charset="-128"/>
                <a:ea typeface="Arial Unicode MS" pitchFamily="34" charset="-128"/>
                <a:cs typeface="Arial Unicode MS" pitchFamily="34" charset="-128"/>
              </a:rPr>
              <a:t>describing his theory. His theory is based on nineteen propositions of which five of them are listed below:</a:t>
            </a:r>
          </a:p>
          <a:p>
            <a:pPr>
              <a:lnSpc>
                <a:spcPct val="150000"/>
              </a:lnSpc>
              <a:buNone/>
            </a:pPr>
            <a:r>
              <a:rPr lang="en-US" sz="2000" b="1" dirty="0" smtClean="0">
                <a:solidFill>
                  <a:srgbClr val="00B0F0"/>
                </a:solidFill>
                <a:latin typeface="Arial Unicode MS" pitchFamily="34" charset="-128"/>
                <a:ea typeface="Arial Unicode MS" pitchFamily="34" charset="-128"/>
                <a:cs typeface="Arial Unicode MS" pitchFamily="34" charset="-128"/>
              </a:rPr>
              <a:t>1. </a:t>
            </a:r>
            <a:r>
              <a:rPr lang="en-US" sz="1800" b="1" dirty="0" smtClean="0">
                <a:solidFill>
                  <a:srgbClr val="00B0F0"/>
                </a:solidFill>
                <a:latin typeface="Arial Unicode MS" pitchFamily="34" charset="-128"/>
                <a:ea typeface="Arial Unicode MS" pitchFamily="34" charset="-128"/>
                <a:cs typeface="Arial Unicode MS" pitchFamily="34" charset="-128"/>
              </a:rPr>
              <a:t>all individuals </a:t>
            </a:r>
            <a:r>
              <a:rPr lang="en-US" sz="1800" b="1" dirty="0" smtClean="0">
                <a:solidFill>
                  <a:schemeClr val="bg1"/>
                </a:solidFill>
                <a:latin typeface="Arial Unicode MS" pitchFamily="34" charset="-128"/>
                <a:ea typeface="Arial Unicode MS" pitchFamily="34" charset="-128"/>
                <a:cs typeface="Arial Unicode MS" pitchFamily="34" charset="-128"/>
              </a:rPr>
              <a:t>exist in a continually </a:t>
            </a:r>
            <a:r>
              <a:rPr lang="en-US" sz="1800" b="1" dirty="0" smtClean="0">
                <a:solidFill>
                  <a:srgbClr val="00B0F0"/>
                </a:solidFill>
                <a:latin typeface="Arial Unicode MS" pitchFamily="34" charset="-128"/>
                <a:ea typeface="Arial Unicode MS" pitchFamily="34" charset="-128"/>
                <a:cs typeface="Arial Unicode MS" pitchFamily="34" charset="-128"/>
              </a:rPr>
              <a:t>changing world of experience of which are the centre.</a:t>
            </a:r>
          </a:p>
          <a:p>
            <a:pPr>
              <a:lnSpc>
                <a:spcPct val="150000"/>
              </a:lnSpc>
              <a:buNone/>
            </a:pPr>
            <a:r>
              <a:rPr lang="en-US" sz="2000" b="1" dirty="0" smtClean="0">
                <a:solidFill>
                  <a:schemeClr val="bg1"/>
                </a:solidFill>
                <a:latin typeface="Arial Unicode MS" pitchFamily="34" charset="-128"/>
                <a:ea typeface="Arial Unicode MS" pitchFamily="34" charset="-128"/>
                <a:cs typeface="Arial Unicode MS" pitchFamily="34" charset="-128"/>
              </a:rPr>
              <a:t>2.</a:t>
            </a:r>
            <a:r>
              <a:rPr lang="en-US" sz="1800" dirty="0" smtClean="0">
                <a:solidFill>
                  <a:schemeClr val="bg1"/>
                </a:solidFill>
                <a:latin typeface="Arial Unicode MS" pitchFamily="34" charset="-128"/>
                <a:ea typeface="Arial Unicode MS" pitchFamily="34" charset="-128"/>
                <a:cs typeface="Arial Unicode MS" pitchFamily="34" charset="-128"/>
              </a:rPr>
              <a:t> </a:t>
            </a:r>
            <a:r>
              <a:rPr lang="en-US" sz="1800" b="1" dirty="0" smtClean="0">
                <a:solidFill>
                  <a:schemeClr val="bg1"/>
                </a:solidFill>
                <a:latin typeface="Arial Unicode MS" pitchFamily="34" charset="-128"/>
                <a:ea typeface="Arial Unicode MS" pitchFamily="34" charset="-128"/>
                <a:cs typeface="Arial Unicode MS" pitchFamily="34" charset="-128"/>
              </a:rPr>
              <a:t>The organism </a:t>
            </a:r>
            <a:r>
              <a:rPr lang="en-US" sz="1800" b="1" dirty="0" smtClean="0">
                <a:solidFill>
                  <a:srgbClr val="00B0F0"/>
                </a:solidFill>
                <a:latin typeface="Arial Unicode MS" pitchFamily="34" charset="-128"/>
                <a:ea typeface="Arial Unicode MS" pitchFamily="34" charset="-128"/>
                <a:cs typeface="Arial Unicode MS" pitchFamily="34" charset="-128"/>
              </a:rPr>
              <a:t>reacts to the field as it is experienced and perceived. This perceptual field is </a:t>
            </a:r>
            <a:r>
              <a:rPr lang="en-US" sz="1800" b="1" dirty="0" smtClean="0">
                <a:solidFill>
                  <a:schemeClr val="bg1"/>
                </a:solidFill>
                <a:latin typeface="Arial Unicode MS" pitchFamily="34" charset="-128"/>
                <a:ea typeface="Arial Unicode MS" pitchFamily="34" charset="-128"/>
                <a:cs typeface="Arial Unicode MS" pitchFamily="34" charset="-128"/>
              </a:rPr>
              <a:t>"reality" for </a:t>
            </a:r>
            <a:r>
              <a:rPr lang="en-US" sz="1800" b="1" dirty="0" smtClean="0">
                <a:solidFill>
                  <a:srgbClr val="00B0F0"/>
                </a:solidFill>
                <a:latin typeface="Arial Unicode MS" pitchFamily="34" charset="-128"/>
                <a:ea typeface="Arial Unicode MS" pitchFamily="34" charset="-128"/>
                <a:cs typeface="Arial Unicode MS" pitchFamily="34" charset="-128"/>
              </a:rPr>
              <a:t>the individual.</a:t>
            </a:r>
          </a:p>
          <a:p>
            <a:pPr>
              <a:lnSpc>
                <a:spcPct val="150000"/>
              </a:lnSpc>
              <a:buNone/>
            </a:pPr>
            <a:r>
              <a:rPr lang="en-US" sz="2000" b="1" dirty="0" smtClean="0">
                <a:solidFill>
                  <a:srgbClr val="00B0F0"/>
                </a:solidFill>
                <a:latin typeface="Arial Unicode MS" pitchFamily="34" charset="-128"/>
                <a:ea typeface="Arial Unicode MS" pitchFamily="34" charset="-128"/>
                <a:cs typeface="Arial Unicode MS" pitchFamily="34" charset="-128"/>
              </a:rPr>
              <a:t>3.</a:t>
            </a:r>
            <a:r>
              <a:rPr lang="en-US" sz="1800" b="1" dirty="0" smtClean="0">
                <a:solidFill>
                  <a:srgbClr val="00B0F0"/>
                </a:solidFill>
                <a:latin typeface="Arial Unicode MS" pitchFamily="34" charset="-128"/>
                <a:ea typeface="Arial Unicode MS" pitchFamily="34" charset="-128"/>
                <a:cs typeface="Arial Unicode MS" pitchFamily="34" charset="-128"/>
              </a:rPr>
              <a:t>The o</a:t>
            </a:r>
            <a:r>
              <a:rPr lang="en-US" sz="1800" b="1" dirty="0" smtClean="0">
                <a:solidFill>
                  <a:schemeClr val="bg1"/>
                </a:solidFill>
                <a:latin typeface="Arial Unicode MS" pitchFamily="34" charset="-128"/>
                <a:ea typeface="Arial Unicode MS" pitchFamily="34" charset="-128"/>
                <a:cs typeface="Arial Unicode MS" pitchFamily="34" charset="-128"/>
              </a:rPr>
              <a:t>rganism</a:t>
            </a:r>
            <a:r>
              <a:rPr lang="en-US" sz="1800" b="1" dirty="0" smtClean="0">
                <a:solidFill>
                  <a:srgbClr val="00B0F0"/>
                </a:solidFill>
                <a:latin typeface="Arial Unicode MS" pitchFamily="34" charset="-128"/>
                <a:ea typeface="Arial Unicode MS" pitchFamily="34" charset="-128"/>
                <a:cs typeface="Arial Unicode MS" pitchFamily="34" charset="-128"/>
              </a:rPr>
              <a:t> reacts as an organized </a:t>
            </a:r>
            <a:r>
              <a:rPr lang="en-US" sz="1800" b="1" dirty="0" smtClean="0">
                <a:solidFill>
                  <a:schemeClr val="bg1"/>
                </a:solidFill>
                <a:latin typeface="Arial Unicode MS" pitchFamily="34" charset="-128"/>
                <a:ea typeface="Arial Unicode MS" pitchFamily="34" charset="-128"/>
                <a:cs typeface="Arial Unicode MS" pitchFamily="34" charset="-128"/>
              </a:rPr>
              <a:t>whole to this </a:t>
            </a:r>
            <a:r>
              <a:rPr lang="en-US" sz="1800" b="1" dirty="0" smtClean="0">
                <a:solidFill>
                  <a:srgbClr val="00B0F0"/>
                </a:solidFill>
                <a:latin typeface="Arial Unicode MS" pitchFamily="34" charset="-128"/>
                <a:ea typeface="Arial Unicode MS" pitchFamily="34" charset="-128"/>
                <a:cs typeface="Arial Unicode MS" pitchFamily="34" charset="-128"/>
              </a:rPr>
              <a:t>phenomenal field.</a:t>
            </a:r>
          </a:p>
          <a:p>
            <a:pPr>
              <a:lnSpc>
                <a:spcPct val="150000"/>
              </a:lnSpc>
              <a:buNone/>
            </a:pPr>
            <a:r>
              <a:rPr lang="en-US" sz="2000" b="1" dirty="0" smtClean="0">
                <a:solidFill>
                  <a:srgbClr val="00B0F0"/>
                </a:solidFill>
                <a:latin typeface="Arial Unicode MS" pitchFamily="34" charset="-128"/>
                <a:ea typeface="Arial Unicode MS" pitchFamily="34" charset="-128"/>
                <a:cs typeface="Arial Unicode MS" pitchFamily="34" charset="-128"/>
              </a:rPr>
              <a:t>4.</a:t>
            </a:r>
            <a:r>
              <a:rPr lang="en-US" sz="1800" b="1" dirty="0" smtClean="0">
                <a:solidFill>
                  <a:srgbClr val="00B0F0"/>
                </a:solidFill>
                <a:latin typeface="Arial Unicode MS" pitchFamily="34" charset="-128"/>
                <a:ea typeface="Arial Unicode MS" pitchFamily="34" charset="-128"/>
                <a:cs typeface="Arial Unicode MS" pitchFamily="34" charset="-128"/>
              </a:rPr>
              <a:t> A portion of </a:t>
            </a:r>
            <a:r>
              <a:rPr lang="en-US" sz="1800" b="1" dirty="0" smtClean="0">
                <a:solidFill>
                  <a:schemeClr val="bg1"/>
                </a:solidFill>
                <a:latin typeface="Arial Unicode MS" pitchFamily="34" charset="-128"/>
                <a:ea typeface="Arial Unicode MS" pitchFamily="34" charset="-128"/>
                <a:cs typeface="Arial Unicode MS" pitchFamily="34" charset="-128"/>
              </a:rPr>
              <a:t>the total perceptual </a:t>
            </a:r>
            <a:r>
              <a:rPr lang="en-US" sz="1800" b="1" dirty="0" smtClean="0">
                <a:solidFill>
                  <a:srgbClr val="00B0F0"/>
                </a:solidFill>
                <a:latin typeface="Arial Unicode MS" pitchFamily="34" charset="-128"/>
                <a:ea typeface="Arial Unicode MS" pitchFamily="34" charset="-128"/>
                <a:cs typeface="Arial Unicode MS" pitchFamily="34" charset="-128"/>
              </a:rPr>
              <a:t>field gradually becomes </a:t>
            </a:r>
            <a:r>
              <a:rPr lang="en-US" sz="1800" b="1" dirty="0" smtClean="0">
                <a:solidFill>
                  <a:schemeClr val="bg1"/>
                </a:solidFill>
                <a:latin typeface="Arial Unicode MS" pitchFamily="34" charset="-128"/>
                <a:ea typeface="Arial Unicode MS" pitchFamily="34" charset="-128"/>
                <a:cs typeface="Arial Unicode MS" pitchFamily="34" charset="-128"/>
              </a:rPr>
              <a:t>differentiated</a:t>
            </a:r>
            <a:r>
              <a:rPr lang="en-US" sz="1800" b="1" dirty="0" smtClean="0">
                <a:solidFill>
                  <a:srgbClr val="00B0F0"/>
                </a:solidFill>
                <a:latin typeface="Arial Unicode MS" pitchFamily="34" charset="-128"/>
                <a:ea typeface="Arial Unicode MS" pitchFamily="34" charset="-128"/>
                <a:cs typeface="Arial Unicode MS" pitchFamily="34" charset="-128"/>
              </a:rPr>
              <a:t> as the self. </a:t>
            </a:r>
          </a:p>
          <a:p>
            <a:pPr>
              <a:lnSpc>
                <a:spcPct val="150000"/>
              </a:lnSpc>
              <a:buNone/>
            </a:pPr>
            <a:r>
              <a:rPr lang="en-US" sz="2000" b="1" dirty="0" smtClean="0">
                <a:solidFill>
                  <a:srgbClr val="00B0F0"/>
                </a:solidFill>
                <a:latin typeface="Arial Unicode MS" pitchFamily="34" charset="-128"/>
                <a:ea typeface="Arial Unicode MS" pitchFamily="34" charset="-128"/>
                <a:cs typeface="Arial Unicode MS" pitchFamily="34" charset="-128"/>
              </a:rPr>
              <a:t>5. </a:t>
            </a:r>
            <a:r>
              <a:rPr lang="en-US" sz="1800" b="1" dirty="0" smtClean="0">
                <a:solidFill>
                  <a:srgbClr val="00B0F0"/>
                </a:solidFill>
                <a:latin typeface="Arial Unicode MS" pitchFamily="34" charset="-128"/>
                <a:ea typeface="Arial Unicode MS" pitchFamily="34" charset="-128"/>
                <a:cs typeface="Arial Unicode MS" pitchFamily="34" charset="-128"/>
              </a:rPr>
              <a:t>Beha</a:t>
            </a:r>
            <a:r>
              <a:rPr lang="en-US" sz="1800" b="1" dirty="0" smtClean="0">
                <a:solidFill>
                  <a:schemeClr val="bg1"/>
                </a:solidFill>
                <a:latin typeface="Arial Unicode MS" pitchFamily="34" charset="-128"/>
                <a:ea typeface="Arial Unicode MS" pitchFamily="34" charset="-128"/>
                <a:cs typeface="Arial Unicode MS" pitchFamily="34" charset="-128"/>
              </a:rPr>
              <a:t>vior </a:t>
            </a:r>
            <a:r>
              <a:rPr lang="en-US" sz="1800" b="1" dirty="0" smtClean="0">
                <a:solidFill>
                  <a:srgbClr val="00B0F0"/>
                </a:solidFill>
                <a:latin typeface="Arial Unicode MS" pitchFamily="34" charset="-128"/>
                <a:ea typeface="Arial Unicode MS" pitchFamily="34" charset="-128"/>
                <a:cs typeface="Arial Unicode MS" pitchFamily="34" charset="-128"/>
              </a:rPr>
              <a:t>is basically the goal </a:t>
            </a:r>
            <a:r>
              <a:rPr lang="en-US" sz="1800" b="1" dirty="0" smtClean="0">
                <a:solidFill>
                  <a:schemeClr val="bg1"/>
                </a:solidFill>
                <a:latin typeface="Arial Unicode MS" pitchFamily="34" charset="-128"/>
                <a:ea typeface="Arial Unicode MS" pitchFamily="34" charset="-128"/>
                <a:cs typeface="Arial Unicode MS" pitchFamily="34" charset="-128"/>
              </a:rPr>
              <a:t>directed attempt </a:t>
            </a:r>
            <a:r>
              <a:rPr lang="en-US" sz="1800" b="1" dirty="0" smtClean="0">
                <a:solidFill>
                  <a:srgbClr val="00B0F0"/>
                </a:solidFill>
                <a:latin typeface="Arial Unicode MS" pitchFamily="34" charset="-128"/>
                <a:ea typeface="Arial Unicode MS" pitchFamily="34" charset="-128"/>
                <a:cs typeface="Arial Unicode MS" pitchFamily="34" charset="-128"/>
              </a:rPr>
              <a:t>of the organism to satisfy its needs as </a:t>
            </a:r>
            <a:r>
              <a:rPr lang="en-US" sz="1800" b="1" dirty="0" smtClean="0">
                <a:solidFill>
                  <a:schemeClr val="bg1"/>
                </a:solidFill>
                <a:latin typeface="Arial Unicode MS" pitchFamily="34" charset="-128"/>
                <a:ea typeface="Arial Unicode MS" pitchFamily="34" charset="-128"/>
                <a:cs typeface="Arial Unicode MS" pitchFamily="34" charset="-128"/>
              </a:rPr>
              <a:t>experienced</a:t>
            </a:r>
            <a:r>
              <a:rPr lang="en-US" sz="1800" b="1" dirty="0" smtClean="0">
                <a:solidFill>
                  <a:srgbClr val="00B0F0"/>
                </a:solidFill>
                <a:latin typeface="Arial Unicode MS" pitchFamily="34" charset="-128"/>
                <a:ea typeface="Arial Unicode MS" pitchFamily="34" charset="-128"/>
                <a:cs typeface="Arial Unicode MS" pitchFamily="34" charset="-128"/>
              </a:rPr>
              <a:t>, in the field as perceived. </a:t>
            </a:r>
          </a:p>
          <a:p>
            <a:endParaRPr lang="en-US" sz="1800" b="1" dirty="0" smtClean="0">
              <a:latin typeface="Bradley Hand ITC" pitchFamily="66" charset="0"/>
            </a:endParaRPr>
          </a:p>
          <a:p>
            <a:endParaRPr lang="en-US" sz="1800" b="1" dirty="0">
              <a:latin typeface="Bradley Hand ITC"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Bradley Hand ITC" pitchFamily="66" charset="0"/>
              </a:rPr>
              <a:t>Development of Personality</a:t>
            </a:r>
            <a:endParaRPr lang="en-US" sz="5400" b="1" dirty="0">
              <a:latin typeface="Bradley Hand ITC" pitchFamily="66" charset="0"/>
            </a:endParaRPr>
          </a:p>
        </p:txBody>
      </p:sp>
      <p:sp>
        <p:nvSpPr>
          <p:cNvPr id="3" name="Content Placeholder 2"/>
          <p:cNvSpPr>
            <a:spLocks noGrp="1"/>
          </p:cNvSpPr>
          <p:nvPr>
            <p:ph idx="1"/>
          </p:nvPr>
        </p:nvSpPr>
        <p:spPr/>
        <p:txBody>
          <a:bodyPr>
            <a:normAutofit fontScale="92500"/>
          </a:bodyPr>
          <a:lstStyle/>
          <a:p>
            <a:r>
              <a:rPr lang="en-US" sz="2000" b="1" dirty="0" smtClean="0">
                <a:solidFill>
                  <a:schemeClr val="bg1"/>
                </a:solidFill>
                <a:latin typeface="FangSong" pitchFamily="49" charset="-122"/>
                <a:ea typeface="FangSong" pitchFamily="49" charset="-122"/>
              </a:rPr>
              <a:t>With regard to development, he described principles rather than stages. The main issue is the development of a self concept and the progress from an undifferentiated self to being fully differentiated.</a:t>
            </a:r>
          </a:p>
          <a:p>
            <a:r>
              <a:rPr lang="en-US" sz="2800" b="1" dirty="0" smtClean="0">
                <a:latin typeface="FangSong" pitchFamily="49" charset="-122"/>
                <a:ea typeface="FangSong" pitchFamily="49" charset="-122"/>
              </a:rPr>
              <a:t>In the development of the self concept he saw conditional and unconditional positive regard as key. Those raised in an environment of unconditional positive regard have the opportunity to fully actualize themselves. Those raised in an environment of conditional positive regard only feel worthy if they match conditions that have been laid down by others.</a:t>
            </a:r>
          </a:p>
          <a:p>
            <a:pPr>
              <a:buNone/>
            </a:pPr>
            <a:endParaRPr lang="en-US" sz="2800" b="1" dirty="0" smtClean="0">
              <a:latin typeface="Bradley Hand ITC" pitchFamily="66" charset="0"/>
            </a:endParaRPr>
          </a:p>
          <a:p>
            <a:endParaRPr lang="en-US" sz="2000" b="1" dirty="0">
              <a:latin typeface="Bradley Hand ITC"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4000" b="-3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8900" b="1" dirty="0" smtClean="0">
                <a:solidFill>
                  <a:srgbClr val="FF0066"/>
                </a:solidFill>
                <a:latin typeface="Bradley Hand ITC" pitchFamily="66" charset="0"/>
              </a:rPr>
              <a:t>S</a:t>
            </a:r>
            <a:r>
              <a:rPr lang="en-US" sz="8900" b="1" dirty="0" smtClean="0">
                <a:solidFill>
                  <a:srgbClr val="FFC000"/>
                </a:solidFill>
                <a:latin typeface="Bradley Hand ITC" pitchFamily="66" charset="0"/>
              </a:rPr>
              <a:t>e</a:t>
            </a:r>
            <a:r>
              <a:rPr lang="en-US" sz="8900" b="1" dirty="0" smtClean="0">
                <a:solidFill>
                  <a:srgbClr val="FF0066"/>
                </a:solidFill>
                <a:latin typeface="Bradley Hand ITC" pitchFamily="66" charset="0"/>
              </a:rPr>
              <a:t>lf C</a:t>
            </a:r>
            <a:r>
              <a:rPr lang="en-US" sz="8900" b="1" dirty="0" smtClean="0">
                <a:solidFill>
                  <a:srgbClr val="FFC000"/>
                </a:solidFill>
                <a:latin typeface="Bradley Hand ITC" pitchFamily="66" charset="0"/>
              </a:rPr>
              <a:t>o</a:t>
            </a:r>
            <a:r>
              <a:rPr lang="en-US" sz="8900" b="1" dirty="0" smtClean="0">
                <a:solidFill>
                  <a:srgbClr val="FF0066"/>
                </a:solidFill>
                <a:latin typeface="Bradley Hand ITC" pitchFamily="66" charset="0"/>
              </a:rPr>
              <a:t>n</a:t>
            </a:r>
            <a:r>
              <a:rPr lang="en-US" sz="8900" b="1" dirty="0" smtClean="0">
                <a:solidFill>
                  <a:srgbClr val="FFC000"/>
                </a:solidFill>
                <a:latin typeface="Bradley Hand ITC" pitchFamily="66" charset="0"/>
              </a:rPr>
              <a:t>c</a:t>
            </a:r>
            <a:r>
              <a:rPr lang="en-US" sz="8900" b="1" dirty="0" smtClean="0">
                <a:solidFill>
                  <a:srgbClr val="FF0066"/>
                </a:solidFill>
                <a:latin typeface="Bradley Hand ITC" pitchFamily="66" charset="0"/>
              </a:rPr>
              <a:t>ept…</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b="1" i="1" dirty="0" smtClean="0">
                <a:solidFill>
                  <a:srgbClr val="FFC000"/>
                </a:solidFill>
                <a:latin typeface="Book Antiqua" pitchFamily="18" charset="0"/>
              </a:rPr>
              <a:t>... </a:t>
            </a:r>
            <a:r>
              <a:rPr lang="en-US" b="1" dirty="0" smtClean="0">
                <a:solidFill>
                  <a:srgbClr val="FFC000"/>
                </a:solidFill>
                <a:latin typeface="Book Antiqua" pitchFamily="18" charset="0"/>
              </a:rPr>
              <a:t>the organized consistent conceptual gestalt composed of perceptions of the characteristics of 'I' or 'me' and the perceptions of the relationships of the 'I' or 'me' to others and to various aspects of life, together with the values attached to these perceptions. It is a gestalt which is available to awareness though not necessarily in awareness. It is a fluid and changing gestalt, a process, but at any given moment it is a specific entity</a:t>
            </a:r>
            <a:endParaRPr lang="en-US" b="1" dirty="0">
              <a:solidFill>
                <a:srgbClr val="FFC000"/>
              </a:solidFill>
              <a:latin typeface="Book Antiqu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7000"/>
            <a:lum/>
          </a:blip>
          <a:srcRect/>
          <a:stretch>
            <a:fillRect t="-23000" b="-2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Bradley Hand ITC" pitchFamily="66" charset="0"/>
              </a:rPr>
              <a:t>The Fully Functioning Person</a:t>
            </a:r>
            <a:endParaRPr lang="en-US" sz="5400" b="1" dirty="0">
              <a:latin typeface="Bradley Hand ITC" pitchFamily="66" charset="0"/>
            </a:endParaRPr>
          </a:p>
        </p:txBody>
      </p:sp>
      <p:sp>
        <p:nvSpPr>
          <p:cNvPr id="3" name="Content Placeholder 2"/>
          <p:cNvSpPr>
            <a:spLocks noGrp="1"/>
          </p:cNvSpPr>
          <p:nvPr>
            <p:ph idx="1"/>
          </p:nvPr>
        </p:nvSpPr>
        <p:spPr>
          <a:xfrm>
            <a:off x="304800" y="1600200"/>
            <a:ext cx="8382000" cy="5029200"/>
          </a:xfrm>
        </p:spPr>
        <p:txBody>
          <a:bodyPr>
            <a:normAutofit fontScale="92500"/>
          </a:bodyPr>
          <a:lstStyle/>
          <a:p>
            <a:r>
              <a:rPr lang="en-US" sz="3400" b="1" dirty="0" smtClean="0">
                <a:latin typeface="David" pitchFamily="34" charset="-79"/>
                <a:cs typeface="David" pitchFamily="34" charset="-79"/>
              </a:rPr>
              <a:t>Rogers was interested in describing the healthy person. His term is “fully-functioning,” and it involves the following qualities:</a:t>
            </a:r>
          </a:p>
          <a:p>
            <a:pPr marL="457200" indent="-457200">
              <a:buFont typeface="+mj-lt"/>
              <a:buAutoNum type="arabicPeriod"/>
            </a:pPr>
            <a:r>
              <a:rPr lang="en-US" sz="4000" b="1" u="sng" dirty="0" smtClean="0">
                <a:latin typeface="David" pitchFamily="34" charset="-79"/>
                <a:cs typeface="David" pitchFamily="34" charset="-79"/>
              </a:rPr>
              <a:t>Openness to experience. </a:t>
            </a:r>
            <a:r>
              <a:rPr lang="en-US" sz="2700" b="1" dirty="0" smtClean="0">
                <a:latin typeface="David" pitchFamily="34" charset="-79"/>
                <a:cs typeface="David" pitchFamily="34" charset="-79"/>
              </a:rPr>
              <a:t>The opposite of defensiveness. It means being able to accept reality including one's feelings.  Feelings are such an important part of openness because  if you cannot be open to your feelings, you cannot be open to actualization.  The hard part, of course, is distinguishing real feelings from the anxieties brought on by  conditions of worth.</a:t>
            </a:r>
            <a:r>
              <a:rPr lang="en-US" sz="2600" b="1" dirty="0" smtClean="0">
                <a:latin typeface="David" pitchFamily="34" charset="-79"/>
                <a:cs typeface="David" pitchFamily="34" charset="-79"/>
              </a:rPr>
              <a:t> </a:t>
            </a:r>
          </a:p>
          <a:p>
            <a:pPr marL="457200" indent="-457200">
              <a:buFont typeface="+mj-lt"/>
              <a:buAutoNum type="arabicPeriod"/>
            </a:pPr>
            <a:endParaRPr lang="en-US" sz="2000" b="1" u="sng" dirty="0" smtClean="0">
              <a:latin typeface="Bradley Hand ITC"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1000"/>
            <a:lum/>
          </a:blip>
          <a:srcRect/>
          <a:stretch>
            <a:fillRect t="-25000" b="-25000"/>
          </a:stretch>
        </a:blipFill>
        <a:effectLst/>
      </p:bgPr>
    </p:bg>
    <p:spTree>
      <p:nvGrpSpPr>
        <p:cNvPr id="1" name=""/>
        <p:cNvGrpSpPr/>
        <p:nvPr/>
      </p:nvGrpSpPr>
      <p:grpSpPr>
        <a:xfrm>
          <a:off x="0" y="0"/>
          <a:ext cx="0" cy="0"/>
          <a:chOff x="0" y="0"/>
          <a:chExt cx="0" cy="0"/>
        </a:xfrm>
      </p:grpSpPr>
      <p:sp>
        <p:nvSpPr>
          <p:cNvPr id="5" name="Content Placeholder 4"/>
          <p:cNvSpPr>
            <a:spLocks noGrp="1"/>
          </p:cNvSpPr>
          <p:nvPr>
            <p:ph idx="4294967295"/>
          </p:nvPr>
        </p:nvSpPr>
        <p:spPr>
          <a:xfrm>
            <a:off x="0" y="1600200"/>
            <a:ext cx="8229600" cy="4525963"/>
          </a:xfrm>
        </p:spPr>
        <p:txBody>
          <a:bodyPr>
            <a:normAutofit fontScale="62500" lnSpcReduction="20000"/>
          </a:bodyPr>
          <a:lstStyle/>
          <a:p>
            <a:pPr algn="just">
              <a:buNone/>
            </a:pPr>
            <a:r>
              <a:rPr lang="en-US" sz="11300" b="1" dirty="0" smtClean="0">
                <a:latin typeface="Aharoni" pitchFamily="2" charset="-79"/>
                <a:cs typeface="Aharoni" pitchFamily="2" charset="-79"/>
              </a:rPr>
              <a:t>2. </a:t>
            </a:r>
            <a:r>
              <a:rPr lang="en-US" sz="4100" b="1" u="sng" dirty="0" smtClean="0">
                <a:latin typeface="Aharoni" pitchFamily="2" charset="-79"/>
                <a:cs typeface="Aharoni" pitchFamily="2" charset="-79"/>
              </a:rPr>
              <a:t>Existential living.</a:t>
            </a:r>
            <a:r>
              <a:rPr lang="en-US" sz="4100" b="1" dirty="0" smtClean="0">
                <a:latin typeface="Aharoni" pitchFamily="2" charset="-79"/>
                <a:cs typeface="Aharoni" pitchFamily="2" charset="-79"/>
              </a:rPr>
              <a:t>  This is living in the here-and-now.  Rogers, as a part of getting in touch with reality, insists that we not live in the past or the future -- the one is gone, and the other isn't anything at all, yet!  The present is the only reality we have.  That doesn't mean we shouldn't remember and learn from our past.  Neither does it mean we shouldn't plan or even day-dream about the future.  Just recognize these things for what they are:  memories and dreams, which we are experiencing here in the present</a:t>
            </a:r>
            <a:r>
              <a:rPr lang="en-US" b="1" dirty="0" smtClean="0">
                <a:latin typeface="Aharoni" pitchFamily="2" charset="-79"/>
                <a:cs typeface="Aharoni" pitchFamily="2" charset="-79"/>
              </a:rPr>
              <a:t>. </a:t>
            </a:r>
            <a:endParaRPr lang="en-US" b="1" dirty="0">
              <a:latin typeface="Aharoni" pitchFamily="2" charset="-79"/>
              <a:cs typeface="Aharoni" pitchFamily="2" charset="-79"/>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28600" y="228600"/>
            <a:ext cx="8534400" cy="6248400"/>
          </a:xfrm>
        </p:spPr>
        <p:txBody>
          <a:bodyPr>
            <a:normAutofit fontScale="92500" lnSpcReduction="10000"/>
          </a:bodyPr>
          <a:lstStyle/>
          <a:p>
            <a:pPr marL="514350" indent="-514350">
              <a:buNone/>
            </a:pPr>
            <a:r>
              <a:rPr lang="en-US" sz="4200" b="1" dirty="0" smtClean="0">
                <a:latin typeface="Bradley Hand ITC" pitchFamily="66" charset="0"/>
              </a:rPr>
              <a:t>    </a:t>
            </a:r>
            <a:r>
              <a:rPr lang="en-US" sz="4200" b="1" dirty="0" smtClean="0">
                <a:latin typeface="Book Antiqua" pitchFamily="18" charset="0"/>
              </a:rPr>
              <a:t>3.  </a:t>
            </a:r>
            <a:r>
              <a:rPr lang="en-US" sz="5200" b="1" u="sng" dirty="0" smtClean="0">
                <a:latin typeface="Book Antiqua" pitchFamily="18" charset="0"/>
              </a:rPr>
              <a:t>Organismic trusting.</a:t>
            </a:r>
            <a:r>
              <a:rPr lang="en-US" b="1" dirty="0" smtClean="0">
                <a:solidFill>
                  <a:schemeClr val="bg1"/>
                </a:solidFill>
                <a:latin typeface="Book Antiqua" pitchFamily="18" charset="0"/>
              </a:rPr>
              <a:t> We should trust ourselves, do what feels right, what comes natural. People say, sure, do what comes natural -- if you are a sadist, hurt people; if you are a masochist, hurt yourself; if the drugs or alcohol make you happy, go for it; if you are depressed, kill yourself....  This doesn't sound like great advice.  In fact, many of the excesses of the sixties and seventies were </a:t>
            </a:r>
            <a:r>
              <a:rPr lang="en-US" b="1" dirty="0" smtClean="0">
                <a:latin typeface="Book Antiqua" pitchFamily="18" charset="0"/>
              </a:rPr>
              <a:t>blamed on this </a:t>
            </a:r>
            <a:r>
              <a:rPr lang="en-US" b="1" dirty="0" smtClean="0">
                <a:solidFill>
                  <a:schemeClr val="bg1"/>
                </a:solidFill>
                <a:latin typeface="Book Antiqua" pitchFamily="18" charset="0"/>
              </a:rPr>
              <a:t>attitude.  But Rogers </a:t>
            </a:r>
            <a:r>
              <a:rPr lang="en-US" b="1" dirty="0" smtClean="0">
                <a:latin typeface="Book Antiqua" pitchFamily="18" charset="0"/>
              </a:rPr>
              <a:t>meant trust your real </a:t>
            </a:r>
            <a:r>
              <a:rPr lang="en-US" b="1" dirty="0" smtClean="0">
                <a:solidFill>
                  <a:schemeClr val="bg1"/>
                </a:solidFill>
                <a:latin typeface="Book Antiqua" pitchFamily="18" charset="0"/>
              </a:rPr>
              <a:t>self, and you can </a:t>
            </a:r>
            <a:r>
              <a:rPr lang="en-US" b="1" dirty="0" smtClean="0">
                <a:latin typeface="Book Antiqua" pitchFamily="18" charset="0"/>
              </a:rPr>
              <a:t>only know what your real </a:t>
            </a:r>
            <a:r>
              <a:rPr lang="en-US" b="1" dirty="0" smtClean="0">
                <a:solidFill>
                  <a:schemeClr val="bg1"/>
                </a:solidFill>
                <a:latin typeface="Book Antiqua" pitchFamily="18" charset="0"/>
              </a:rPr>
              <a:t>self has to say if </a:t>
            </a:r>
            <a:r>
              <a:rPr lang="en-US" b="1" dirty="0" smtClean="0">
                <a:latin typeface="Book Antiqua" pitchFamily="18" charset="0"/>
              </a:rPr>
              <a:t>you are open to experience </a:t>
            </a:r>
            <a:r>
              <a:rPr lang="en-US" b="1" dirty="0" smtClean="0">
                <a:solidFill>
                  <a:schemeClr val="bg1"/>
                </a:solidFill>
                <a:latin typeface="Book Antiqua" pitchFamily="18" charset="0"/>
              </a:rPr>
              <a:t>and living existentially</a:t>
            </a:r>
            <a:r>
              <a:rPr lang="en-US" b="1" dirty="0" smtClean="0">
                <a:solidFill>
                  <a:schemeClr val="bg1"/>
                </a:solidFill>
                <a:latin typeface="Bradley Hand ITC" pitchFamily="66" charset="0"/>
              </a:rPr>
              <a:t>.</a:t>
            </a:r>
            <a:endParaRPr lang="en-US" b="1" dirty="0">
              <a:solidFill>
                <a:schemeClr val="bg1"/>
              </a:solidFill>
              <a:latin typeface="Bradley Hand ITC" pitchFamily="66"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2466</TotalTime>
  <Words>841</Words>
  <Application>Microsoft Office PowerPoint</Application>
  <PresentationFormat>On-screen Show (4:3)</PresentationFormat>
  <Paragraphs>47</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Carl Rogers</vt:lpstr>
      <vt:lpstr>Biography</vt:lpstr>
      <vt:lpstr>Continuation…</vt:lpstr>
      <vt:lpstr>Theory</vt:lpstr>
      <vt:lpstr>Development of Personality</vt:lpstr>
      <vt:lpstr>Self Concept… </vt:lpstr>
      <vt:lpstr>The Fully Functioning Person</vt:lpstr>
      <vt:lpstr>Slide 8</vt:lpstr>
      <vt:lpstr>Slide 9</vt:lpstr>
      <vt:lpstr>Slide 10</vt:lpstr>
      <vt:lpstr>Slide 11</vt:lpstr>
      <vt:lpstr>Therapy</vt:lpstr>
      <vt:lpstr>Contributions to Psychology</vt:lpstr>
      <vt:lpstr>Slide 14</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Nico</dc:creator>
  <cp:lastModifiedBy>Comp13</cp:lastModifiedBy>
  <cp:revision>137</cp:revision>
  <dcterms:created xsi:type="dcterms:W3CDTF">2009-09-15T01:21:41Z</dcterms:created>
  <dcterms:modified xsi:type="dcterms:W3CDTF">2009-10-22T17:34:03Z</dcterms:modified>
</cp:coreProperties>
</file>